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D99FE5AC-DCD9-4E82-AF38-DF59C1F31BD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6707F-E9B4-449A-A9F9-4B348F15C173}" type="slidenum">
              <a:rPr lang="es-ES"/>
              <a:pPr/>
              <a:t>1</a:t>
            </a:fld>
            <a:endParaRPr lang="es-E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633E16-DC5C-40EC-AC03-B29D5B305FF3}" type="slidenum">
              <a:rPr lang="es-ES"/>
              <a:pPr/>
              <a:t>2</a:t>
            </a:fld>
            <a:endParaRPr lang="es-E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D23646-D08B-43D1-9B77-B2F6A311AA46}" type="slidenum">
              <a:rPr lang="es-ES"/>
              <a:pPr/>
              <a:t>3</a:t>
            </a:fld>
            <a:endParaRPr lang="es-E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D9CAB6-68D5-4E0F-A261-45A7889B82A7}" type="slidenum">
              <a:rPr lang="es-ES"/>
              <a:pPr/>
              <a:t>4</a:t>
            </a:fld>
            <a:endParaRPr lang="es-E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D4DBB1-CD01-45E8-8B20-C1DA59B9C218}" type="slidenum">
              <a:rPr lang="es-ES"/>
              <a:pPr/>
              <a:t>5</a:t>
            </a:fld>
            <a:endParaRPr lang="es-E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D990CC-5E32-4E61-85FF-BA6FBF95A375}" type="slidenum">
              <a:rPr lang="es-ES"/>
              <a:pPr/>
              <a:t>6</a:t>
            </a:fld>
            <a:endParaRPr lang="es-E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F25BD-2AC5-4B71-A4B0-38FCA85C5C49}" type="slidenum">
              <a:rPr lang="es-ES"/>
              <a:pPr/>
              <a:t>7</a:t>
            </a:fld>
            <a:endParaRPr lang="es-E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A3B24-D259-42A2-96A5-8940AE8BB2AC}" type="slidenum">
              <a:rPr lang="es-ES"/>
              <a:pPr/>
              <a:t>8</a:t>
            </a:fld>
            <a:endParaRPr lang="es-E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B612C4-3E6F-4DE7-A38C-70561CF769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88E242-F220-4281-89C8-0150D82A36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51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51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611FE9-BBBB-4CBA-8BE3-1EEA3E7132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C14852-B3A0-440F-A08E-C92CD395FC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7B315-1A5A-48A1-ACBA-4C22E4AED7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F3BCD8-BE9C-4E25-839C-A952D10763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396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396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BFEBEC-9B1F-401D-B6A8-ABCF0E9F89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0AB3C0-E580-453F-B6F4-4DCD2CB504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1178B4-AFAC-46E7-84D0-2213901DBF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F099FD-785F-49C1-AFB9-B32D3088FFF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BC6B24-391B-4C88-AC23-54931FB5CC2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67FE68-5D04-40D8-8638-B2BC4B1DE7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7556C3-5C63-4998-9995-A05A279EA7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CF5EA7-CA45-455B-9681-9BF450FC1B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4225" cy="3968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68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9546B3-E058-449B-94CD-B12B67428A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4463" cy="14620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5663" cy="35718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5663" cy="357188"/>
          </a:xfrm>
        </p:spPr>
        <p:txBody>
          <a:bodyPr/>
          <a:lstStyle>
            <a:lvl1pPr>
              <a:defRPr/>
            </a:lvl1pPr>
          </a:lstStyle>
          <a:p>
            <a:fld id="{081B090E-5B90-4135-8B78-53CA0D92E8C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084D09-E5ED-4D30-ACBD-280196B687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4913" cy="584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2363" y="273050"/>
            <a:ext cx="2476500" cy="584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69F0F6-2189-4E6A-BAAA-9C69483E35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3B7DFB-8B85-403A-A860-04319F4F1E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13E56D-863E-45D4-883A-DA48DEF4D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3098DD-5A19-4BFE-9555-CDA091A7DC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56458B-94A4-4167-B5AB-3A699EF6A1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389516-9EFA-4525-97D3-D82400CE20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0375" cy="1154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3813" cy="5845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C6A3011-E122-4427-93C1-59BB5F9F723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4463" cy="146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es-ES"/>
              <a:t>15/01/18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73C8036D-A783-4332-BE48-E8ECB108819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396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9300" y="2543175"/>
            <a:ext cx="2571750" cy="178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463" y="546100"/>
            <a:ext cx="9144000" cy="4133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20000">
            <a:off x="827088" y="1951038"/>
            <a:ext cx="7947025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087563" y="431800"/>
            <a:ext cx="6264275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es-ES" sz="2400">
                <a:ln w="9360" cap="flat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Arial Black"/>
              </a:rPr>
              <a:t>THE JUNGLE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5575" y="3540125"/>
            <a:ext cx="6088063" cy="2784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71438"/>
            <a:ext cx="8767763" cy="6956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827213"/>
            <a:ext cx="4427537" cy="4427537"/>
          </a:xfrm>
          <a:prstGeom prst="rect">
            <a:avLst/>
          </a:prstGeom>
          <a:noFill/>
          <a:ln w="88920" cap="flat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0363" y="1511300"/>
            <a:ext cx="3743325" cy="5273675"/>
          </a:xfrm>
          <a:prstGeom prst="rect">
            <a:avLst/>
          </a:prstGeom>
          <a:gradFill rotWithShape="0">
            <a:gsLst>
              <a:gs pos="0">
                <a:srgbClr val="FFF1EC"/>
              </a:gs>
              <a:gs pos="100000">
                <a:srgbClr val="FFDED0"/>
              </a:gs>
            </a:gsLst>
            <a:lin ang="5400000" scaled="1"/>
          </a:gradFill>
          <a:ln w="9360" cap="flat">
            <a:solidFill>
              <a:srgbClr val="F5924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hangingPunct="1">
              <a:lnSpc>
                <a:spcPct val="120000"/>
              </a:lnSpc>
              <a:spcBef>
                <a:spcPts val="400"/>
              </a:spcBef>
              <a:spcAft>
                <a:spcPts val="7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000" dirty="0">
              <a:solidFill>
                <a:srgbClr val="6CB83A"/>
              </a:solidFill>
              <a:latin typeface="Source Sans Pro" charset="0"/>
              <a:ea typeface="SimSun" charset="-122"/>
            </a:endParaRPr>
          </a:p>
          <a:p>
            <a:pPr hangingPunct="1">
              <a:lnSpc>
                <a:spcPct val="120000"/>
              </a:lnSpc>
              <a:spcBef>
                <a:spcPts val="400"/>
              </a:spcBef>
              <a:spcAft>
                <a:spcPts val="7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 err="1">
                <a:solidFill>
                  <a:srgbClr val="000000"/>
                </a:solidFill>
                <a:latin typeface="Source Sans Pro" charset="0"/>
                <a:ea typeface="SimSun" charset="-122"/>
              </a:rPr>
              <a:t>Bamboo</a:t>
            </a:r>
            <a:r>
              <a:rPr lang="es-ES" b="1" dirty="0">
                <a:solidFill>
                  <a:srgbClr val="000000"/>
                </a:solidFill>
                <a:latin typeface="Source Sans Pro" charset="0"/>
                <a:ea typeface="SimSun" charset="-122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Source Sans Pro" charset="0"/>
                <a:ea typeface="SimSun" charset="-122"/>
              </a:rPr>
              <a:t>Plant</a:t>
            </a:r>
            <a:r>
              <a:rPr lang="es-ES" dirty="0">
                <a:solidFill>
                  <a:srgbClr val="5FA233"/>
                </a:solidFill>
                <a:latin typeface="Times New Roman" pitchFamily="16" charset="0"/>
                <a:ea typeface="SimSun" charset="-122"/>
              </a:rPr>
              <a:t>  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are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used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to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make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furniture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and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clothing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and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also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act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as a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part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of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some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animal's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diets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. </a:t>
            </a:r>
            <a:r>
              <a:rPr lang="es-ES" dirty="0" smtClean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Bamboo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plants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can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flower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from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as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many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as 65-120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years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.</a:t>
            </a:r>
            <a:r>
              <a:rPr lang="es-ES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Source Sans Pro" charset="0"/>
                <a:ea typeface="SimSun" charset="-122"/>
              </a:rPr>
              <a:t> </a:t>
            </a:r>
            <a:r>
              <a:rPr lang="es-ES" sz="1400" b="1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s-ES" sz="1400" b="1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s-ES" sz="1400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/>
            </a:r>
            <a:br>
              <a:rPr lang="es-ES" sz="1400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s-ES" sz="1400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/>
            </a:r>
            <a:br>
              <a:rPr lang="es-ES" sz="1400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s-ES" b="1" dirty="0" err="1">
                <a:solidFill>
                  <a:srgbClr val="000000"/>
                </a:solidFill>
                <a:latin typeface="Source Sans Pro" charset="0"/>
                <a:ea typeface="SimSun" charset="-122"/>
              </a:rPr>
              <a:t>Lizards</a:t>
            </a:r>
            <a:r>
              <a:rPr lang="es-ES" b="1" dirty="0">
                <a:solidFill>
                  <a:srgbClr val="000000"/>
                </a:solidFill>
                <a:latin typeface="Source Sans Pro" charset="0"/>
                <a:ea typeface="SimSun" charset="-122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Source Sans Pro" charset="0"/>
                <a:ea typeface="SimSun" charset="-122"/>
              </a:rPr>
              <a:t>Tongue</a:t>
            </a:r>
            <a:r>
              <a:rPr lang="es-ES" b="1" dirty="0">
                <a:solidFill>
                  <a:srgbClr val="000000"/>
                </a:solidFill>
                <a:latin typeface="Source Sans Pro" charset="0"/>
                <a:ea typeface="SimSun" charset="-122"/>
              </a:rPr>
              <a:t> Bush</a:t>
            </a:r>
            <a:r>
              <a:rPr lang="es-ES" dirty="0">
                <a:solidFill>
                  <a:srgbClr val="5FA233"/>
                </a:solidFill>
                <a:latin typeface="Times New Roman" pitchFamily="16" charset="0"/>
                <a:ea typeface="SimSun" charset="-122"/>
              </a:rPr>
              <a:t> 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grows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very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fast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all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over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the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jungle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. 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Its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slimy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leaves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give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it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its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unique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 </a:t>
            </a:r>
            <a:r>
              <a:rPr lang="es-ES" dirty="0" err="1">
                <a:solidFill>
                  <a:srgbClr val="5FA233"/>
                </a:solidFill>
                <a:latin typeface="Source Sans Pro" charset="0"/>
                <a:ea typeface="SimSun" charset="-122"/>
              </a:rPr>
              <a:t>name</a:t>
            </a:r>
            <a:r>
              <a:rPr lang="es-ES" dirty="0">
                <a:solidFill>
                  <a:srgbClr val="5FA233"/>
                </a:solidFill>
                <a:latin typeface="Source Sans Pro" charset="0"/>
                <a:ea typeface="SimSun" charset="-122"/>
              </a:rPr>
              <a:t>.</a:t>
            </a:r>
            <a:r>
              <a:rPr lang="es-ES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/>
            </a:r>
            <a:br>
              <a:rPr lang="es-ES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endParaRPr lang="es-ES" dirty="0">
              <a:solidFill>
                <a:srgbClr val="000000"/>
              </a:solidFill>
              <a:latin typeface="Times New Roman" pitchFamily="16" charset="0"/>
              <a:ea typeface="SimSun" charset="-122"/>
            </a:endParaRP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000000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3238" y="215900"/>
            <a:ext cx="7775575" cy="1309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8000" b="1">
                <a:solidFill>
                  <a:srgbClr val="FF0000"/>
                </a:solidFill>
              </a:rPr>
              <a:t>THE PLANTS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8975" y="1728788"/>
            <a:ext cx="1981200" cy="1484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10088" y="3095625"/>
            <a:ext cx="2114550" cy="158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35488" y="4464050"/>
            <a:ext cx="2279650" cy="1709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2700" y="-647700"/>
            <a:ext cx="12044363" cy="750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76625" y="2663825"/>
            <a:ext cx="2571750" cy="178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576263"/>
            <a:ext cx="7772400" cy="1655762"/>
          </a:xfrm>
          <a:gradFill rotWithShape="0">
            <a:gsLst>
              <a:gs pos="0">
                <a:srgbClr val="FFF1EC"/>
              </a:gs>
              <a:gs pos="100000">
                <a:srgbClr val="FFDED0"/>
              </a:gs>
            </a:gsLst>
            <a:lin ang="5400000" scaled="1"/>
          </a:gradFill>
          <a:ln w="9360">
            <a:solidFill>
              <a:srgbClr val="F59240"/>
            </a:solidFill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400"/>
              <a:t>TEMPERATURE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2305050"/>
            <a:ext cx="8064500" cy="3959225"/>
          </a:xfrm>
          <a:prstGeom prst="rect">
            <a:avLst/>
          </a:prstGeom>
          <a:gradFill rotWithShape="0">
            <a:gsLst>
              <a:gs pos="0">
                <a:srgbClr val="E6F7FF"/>
              </a:gs>
              <a:gs pos="100000">
                <a:srgbClr val="BFECFF"/>
              </a:gs>
            </a:gsLst>
            <a:lin ang="5400000" scaled="1"/>
          </a:gradFill>
          <a:ln w="9360" cap="flat">
            <a:solidFill>
              <a:srgbClr val="46AAC4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>
                <a:latin typeface="Arial" charset="0"/>
              </a:rPr>
              <a:t>•Cold – between 10-20°C (50-67°F)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s-ES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>
                <a:latin typeface="Arial" charset="0"/>
              </a:rPr>
              <a:t>•Warm – between 21-25°C (68-77°F)5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s-ES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>
                <a:latin typeface="Arial" charset="0"/>
              </a:rPr>
              <a:t>•Hot – between 26-31°C (78-88°F)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2838" y="-144463"/>
            <a:ext cx="11790363" cy="7415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15888"/>
            <a:ext cx="8507413" cy="1368425"/>
          </a:xfrm>
          <a:prstGeom prst="rect">
            <a:avLst/>
          </a:prstGeom>
          <a:gradFill rotWithShape="0">
            <a:gsLst>
              <a:gs pos="0">
                <a:srgbClr val="E5EFFF"/>
              </a:gs>
              <a:gs pos="100000">
                <a:srgbClr val="BFD4FE"/>
              </a:gs>
            </a:gsLst>
            <a:lin ang="5400000" scaled="1"/>
          </a:gradFill>
          <a:ln w="9360" cap="flat">
            <a:solidFill>
              <a:srgbClr val="4A7EBB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b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5400" b="1">
                <a:solidFill>
                  <a:srgbClr val="555555"/>
                </a:solidFill>
                <a:latin typeface="Calibri" charset="0"/>
              </a:rPr>
              <a:t> </a:t>
            </a:r>
            <a:r>
              <a:rPr lang="es-ES" sz="9600" b="1">
                <a:solidFill>
                  <a:srgbClr val="555555"/>
                </a:solidFill>
                <a:latin typeface="Calibri" charset="0"/>
              </a:rPr>
              <a:t>RAINFALL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557338"/>
            <a:ext cx="8507413" cy="2303462"/>
          </a:xfrm>
          <a:prstGeom prst="rect">
            <a:avLst/>
          </a:prstGeom>
          <a:gradFill rotWithShape="0">
            <a:gsLst>
              <a:gs pos="0">
                <a:srgbClr val="E6F7FF"/>
              </a:gs>
              <a:gs pos="100000">
                <a:srgbClr val="BFECFF"/>
              </a:gs>
            </a:gsLst>
            <a:lin ang="5400000" scaled="1"/>
          </a:gradFill>
          <a:ln w="9360" cap="flat">
            <a:solidFill>
              <a:srgbClr val="46AAC4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•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Mostly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Fine –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under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60 mm/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month</a:t>
            </a:r>
            <a:endParaRPr lang="es-ES" sz="16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•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Showers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–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between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60 – 250 mm/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month</a:t>
            </a:r>
            <a:endParaRPr lang="es-ES" sz="16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•Heavy Rain – 250 mm/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month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over</a:t>
            </a:r>
            <a:endParaRPr lang="es-ES" sz="16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 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Amazon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Jungle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lies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right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on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equator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so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it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receives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lot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of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sunlight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making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climate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very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warm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humid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. 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It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also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receives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lot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of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rainfall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making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combination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of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sunlight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s-ES" sz="1600" dirty="0" err="1" smtClean="0">
                <a:solidFill>
                  <a:srgbClr val="000000"/>
                </a:solidFill>
                <a:latin typeface="Calibri" charset="0"/>
              </a:rPr>
              <a:t>water</a:t>
            </a:r>
            <a:r>
              <a:rPr lang="es-ES" sz="1600" dirty="0" smtClean="0">
                <a:solidFill>
                  <a:srgbClr val="000000"/>
                </a:solidFill>
                <a:latin typeface="Calibri" charset="0"/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 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During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day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the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temperature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can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get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up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33°C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around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mid-afternoon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, and at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night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it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cools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down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libri" charset="0"/>
              </a:rPr>
              <a:t>around</a:t>
            </a:r>
            <a:r>
              <a:rPr lang="es-ES" sz="1600" dirty="0">
                <a:solidFill>
                  <a:srgbClr val="000000"/>
                </a:solidFill>
                <a:latin typeface="Calibri" charset="0"/>
              </a:rPr>
              <a:t> 18°C.  </a:t>
            </a:r>
            <a:br>
              <a:rPr lang="es-ES" sz="1600" dirty="0">
                <a:solidFill>
                  <a:srgbClr val="000000"/>
                </a:solidFill>
                <a:latin typeface="Calibri" charset="0"/>
              </a:rPr>
            </a:b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s-ES" sz="1400" dirty="0">
                <a:solidFill>
                  <a:srgbClr val="000000"/>
                </a:solidFill>
                <a:latin typeface="Calibri" charset="0"/>
              </a:rPr>
            </a:b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932238"/>
            <a:ext cx="5832475" cy="2592387"/>
          </a:xfrm>
          <a:prstGeom prst="rect">
            <a:avLst/>
          </a:prstGeom>
          <a:solidFill>
            <a:srgbClr val="EDEDED"/>
          </a:solidFill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4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6263" y="-163513"/>
            <a:ext cx="9720263" cy="7954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22350" y="287338"/>
            <a:ext cx="7473950" cy="150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800" b="1" dirty="0">
                <a:solidFill>
                  <a:srgbClr val="FF0000"/>
                </a:solidFill>
              </a:rPr>
              <a:t>WHY IS </a:t>
            </a:r>
            <a:r>
              <a:rPr lang="es-ES" sz="4800" b="1" dirty="0" smtClean="0">
                <a:solidFill>
                  <a:srgbClr val="FF0000"/>
                </a:solidFill>
              </a:rPr>
              <a:t>THE JUNGLE IMPORTANT ?</a:t>
            </a:r>
            <a:endParaRPr lang="es-ES" sz="4800" b="1" dirty="0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800" b="1" dirty="0">
                <a:solidFill>
                  <a:srgbClr val="00CC00"/>
                </a:solidFill>
              </a:rPr>
              <a:t>         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363" y="2592388"/>
            <a:ext cx="3133725" cy="431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200" b="1" dirty="0" err="1"/>
              <a:t>The</a:t>
            </a:r>
            <a:r>
              <a:rPr lang="es-ES" sz="2200" b="1" dirty="0"/>
              <a:t> </a:t>
            </a:r>
            <a:r>
              <a:rPr lang="es-ES" sz="2200" b="1" dirty="0" err="1"/>
              <a:t>sheer</a:t>
            </a:r>
            <a:r>
              <a:rPr lang="es-ES" sz="2200" b="1" dirty="0"/>
              <a:t> </a:t>
            </a:r>
            <a:r>
              <a:rPr lang="es-ES" sz="2200" b="1" dirty="0" err="1"/>
              <a:t>fact</a:t>
            </a:r>
            <a:r>
              <a:rPr lang="es-ES" sz="2200" b="1" dirty="0"/>
              <a:t> </a:t>
            </a:r>
            <a:r>
              <a:rPr lang="es-ES" sz="2200" b="1" dirty="0" err="1"/>
              <a:t>that</a:t>
            </a:r>
            <a:r>
              <a:rPr lang="es-ES" sz="2200" b="1" dirty="0"/>
              <a:t> </a:t>
            </a:r>
            <a:r>
              <a:rPr lang="es-ES" sz="2200" b="1" dirty="0" err="1"/>
              <a:t>they’re</a:t>
            </a:r>
            <a:r>
              <a:rPr lang="es-ES" sz="2200" b="1" dirty="0"/>
              <a:t> home </a:t>
            </a:r>
            <a:r>
              <a:rPr lang="es-ES" sz="2200" b="1" dirty="0" err="1"/>
              <a:t>to</a:t>
            </a:r>
            <a:r>
              <a:rPr lang="es-ES" sz="2200" b="1" dirty="0"/>
              <a:t> more </a:t>
            </a:r>
            <a:r>
              <a:rPr lang="es-ES" sz="2200" b="1" dirty="0" err="1"/>
              <a:t>than</a:t>
            </a:r>
            <a:r>
              <a:rPr lang="es-ES" sz="2200" b="1" dirty="0"/>
              <a:t> </a:t>
            </a:r>
            <a:r>
              <a:rPr lang="es-ES" sz="2200" b="1" dirty="0" err="1"/>
              <a:t>half</a:t>
            </a:r>
            <a:r>
              <a:rPr lang="es-ES" sz="2200" b="1" dirty="0"/>
              <a:t> of </a:t>
            </a:r>
            <a:r>
              <a:rPr lang="es-ES" sz="2200" b="1" dirty="0" err="1"/>
              <a:t>the</a:t>
            </a:r>
            <a:r>
              <a:rPr lang="es-ES" sz="2200" b="1" dirty="0"/>
              <a:t> </a:t>
            </a:r>
            <a:r>
              <a:rPr lang="es-ES" sz="2200" b="1" dirty="0" err="1"/>
              <a:t>planet’s</a:t>
            </a:r>
            <a:r>
              <a:rPr lang="es-ES" sz="2200" b="1" dirty="0"/>
              <a:t> </a:t>
            </a:r>
            <a:r>
              <a:rPr lang="es-ES" sz="2200" b="1" dirty="0" err="1"/>
              <a:t>species</a:t>
            </a:r>
            <a:r>
              <a:rPr lang="es-ES" sz="2200" b="1" dirty="0"/>
              <a:t> of </a:t>
            </a:r>
            <a:r>
              <a:rPr lang="es-ES" sz="2200" b="1" dirty="0" err="1"/>
              <a:t>plant</a:t>
            </a:r>
            <a:r>
              <a:rPr lang="es-ES" sz="2200" b="1" dirty="0"/>
              <a:t> and animal </a:t>
            </a:r>
            <a:r>
              <a:rPr lang="es-ES" sz="2200" b="1" dirty="0" err="1"/>
              <a:t>life</a:t>
            </a:r>
            <a:r>
              <a:rPr lang="es-ES" sz="2200" b="1" dirty="0"/>
              <a:t> </a:t>
            </a:r>
            <a:r>
              <a:rPr lang="es-ES" sz="2200" b="1" dirty="0" err="1"/>
              <a:t>should</a:t>
            </a:r>
            <a:r>
              <a:rPr lang="es-ES" sz="2200" b="1" dirty="0"/>
              <a:t> </a:t>
            </a:r>
            <a:r>
              <a:rPr lang="es-ES" sz="2200" b="1" dirty="0" err="1"/>
              <a:t>be</a:t>
            </a:r>
            <a:r>
              <a:rPr lang="es-ES" sz="2200" b="1" dirty="0"/>
              <a:t> </a:t>
            </a:r>
            <a:r>
              <a:rPr lang="es-ES" sz="2200" b="1" dirty="0" err="1"/>
              <a:t>reason</a:t>
            </a:r>
            <a:r>
              <a:rPr lang="es-ES" sz="2200" b="1" dirty="0"/>
              <a:t> </a:t>
            </a:r>
            <a:r>
              <a:rPr lang="es-ES" sz="2200" b="1" dirty="0" err="1"/>
              <a:t>enough</a:t>
            </a:r>
            <a:r>
              <a:rPr lang="es-ES" sz="2200" b="1" dirty="0"/>
              <a:t> </a:t>
            </a:r>
            <a:r>
              <a:rPr lang="es-ES" sz="2200" b="1" dirty="0" err="1"/>
              <a:t>to</a:t>
            </a:r>
            <a:r>
              <a:rPr lang="es-ES" sz="2200" b="1" dirty="0"/>
              <a:t> </a:t>
            </a:r>
            <a:r>
              <a:rPr lang="es-ES" sz="2200" b="1" dirty="0" err="1"/>
              <a:t>understand</a:t>
            </a:r>
            <a:r>
              <a:rPr lang="es-ES" sz="2200" b="1" dirty="0"/>
              <a:t> </a:t>
            </a:r>
            <a:r>
              <a:rPr lang="es-ES" sz="2200" b="1" dirty="0" err="1"/>
              <a:t>why</a:t>
            </a:r>
            <a:r>
              <a:rPr lang="es-ES" sz="2200" b="1" dirty="0"/>
              <a:t> </a:t>
            </a:r>
            <a:r>
              <a:rPr lang="es-ES" sz="2200" b="1" dirty="0" err="1"/>
              <a:t>rainforests</a:t>
            </a:r>
            <a:r>
              <a:rPr lang="es-ES" sz="2200" b="1" dirty="0"/>
              <a:t> are </a:t>
            </a:r>
            <a:r>
              <a:rPr lang="es-ES" sz="2200" b="1" dirty="0" err="1"/>
              <a:t>important</a:t>
            </a:r>
            <a:r>
              <a:rPr lang="es-ES" sz="2200" b="1" dirty="0"/>
              <a:t> </a:t>
            </a:r>
            <a:r>
              <a:rPr lang="es-ES" sz="2200" b="1" dirty="0" err="1"/>
              <a:t>resources</a:t>
            </a:r>
            <a:r>
              <a:rPr lang="es-ES" sz="2200" b="1" dirty="0"/>
              <a:t>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238" y="2232025"/>
            <a:ext cx="5343525" cy="3816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3356992"/>
            <a:ext cx="2627784" cy="109253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 err="1">
                <a:solidFill>
                  <a:srgbClr val="FFFFCC"/>
                </a:solidFill>
              </a:rPr>
              <a:t>Yet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still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these</a:t>
            </a:r>
            <a:r>
              <a:rPr lang="es-ES" sz="2000" b="1" dirty="0">
                <a:solidFill>
                  <a:srgbClr val="FFFFCC"/>
                </a:solidFill>
              </a:rPr>
              <a:t> total </a:t>
            </a:r>
            <a:r>
              <a:rPr lang="es-ES" sz="2000" b="1" dirty="0" err="1">
                <a:solidFill>
                  <a:srgbClr val="FFFFCC"/>
                </a:solidFill>
              </a:rPr>
              <a:t>ecosystems</a:t>
            </a:r>
            <a:r>
              <a:rPr lang="es-ES" sz="2000" b="1" dirty="0">
                <a:solidFill>
                  <a:srgbClr val="FFFFCC"/>
                </a:solidFill>
              </a:rPr>
              <a:t> are </a:t>
            </a:r>
            <a:r>
              <a:rPr lang="es-ES" sz="2000" b="1" dirty="0" err="1">
                <a:solidFill>
                  <a:srgbClr val="FFFFCC"/>
                </a:solidFill>
              </a:rPr>
              <a:t>under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constant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threat</a:t>
            </a:r>
            <a:r>
              <a:rPr lang="es-ES" sz="2000" b="1" dirty="0">
                <a:solidFill>
                  <a:srgbClr val="FFFFCC"/>
                </a:solidFill>
              </a:rPr>
              <a:t> of </a:t>
            </a:r>
            <a:r>
              <a:rPr lang="es-ES" sz="2000" b="1" dirty="0" err="1">
                <a:solidFill>
                  <a:srgbClr val="FFFFCC"/>
                </a:solidFill>
              </a:rPr>
              <a:t>destruction</a:t>
            </a:r>
            <a:r>
              <a:rPr lang="es-ES" sz="2000" b="1" dirty="0">
                <a:solidFill>
                  <a:srgbClr val="FFFFCC"/>
                </a:solidFill>
              </a:rPr>
              <a:t>. </a:t>
            </a:r>
            <a:r>
              <a:rPr lang="es-ES" sz="2000" b="1" dirty="0" err="1">
                <a:solidFill>
                  <a:srgbClr val="FFFFCC"/>
                </a:solidFill>
              </a:rPr>
              <a:t>Sadly</a:t>
            </a:r>
            <a:r>
              <a:rPr lang="es-ES" sz="2000" b="1" dirty="0">
                <a:solidFill>
                  <a:srgbClr val="FFFFCC"/>
                </a:solidFill>
              </a:rPr>
              <a:t>, </a:t>
            </a:r>
            <a:r>
              <a:rPr lang="es-ES" sz="2000" b="1" dirty="0" err="1">
                <a:solidFill>
                  <a:srgbClr val="FFFFCC"/>
                </a:solidFill>
              </a:rPr>
              <a:t>human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ignorance</a:t>
            </a:r>
            <a:r>
              <a:rPr lang="es-ES" sz="2000" b="1" dirty="0">
                <a:solidFill>
                  <a:srgbClr val="FFFFCC"/>
                </a:solidFill>
              </a:rPr>
              <a:t> has </a:t>
            </a:r>
            <a:r>
              <a:rPr lang="es-ES" sz="2000" b="1" dirty="0" err="1">
                <a:solidFill>
                  <a:srgbClr val="FFFFCC"/>
                </a:solidFill>
              </a:rPr>
              <a:t>led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to</a:t>
            </a:r>
            <a:r>
              <a:rPr lang="es-ES" sz="2000" b="1" dirty="0">
                <a:solidFill>
                  <a:srgbClr val="FFFFCC"/>
                </a:solidFill>
              </a:rPr>
              <a:t> </a:t>
            </a:r>
            <a:r>
              <a:rPr lang="es-ES" sz="2000" b="1" dirty="0" err="1">
                <a:solidFill>
                  <a:srgbClr val="FFFFCC"/>
                </a:solidFill>
              </a:rPr>
              <a:t>greed</a:t>
            </a:r>
            <a:r>
              <a:rPr lang="es-ES" sz="2000" b="1" dirty="0">
                <a:solidFill>
                  <a:srgbClr val="FFFFCC"/>
                </a:solidFill>
              </a:rPr>
              <a:t>.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576263" y="177800"/>
            <a:ext cx="8196262" cy="1800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s-ES" sz="240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PROBLEMS OF THE JUNGLE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288" y="3095625"/>
            <a:ext cx="5302250" cy="352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709863" y="2879725"/>
            <a:ext cx="3122612" cy="1008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0000"/>
                </a:solidFill>
              </a:rPr>
              <a:t>https://youtu.be/I9KdodlJYbY</a:t>
            </a: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663825" y="-144463"/>
            <a:ext cx="3600450" cy="1800226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5833"/>
              </a:avLst>
            </a:prstTxWarp>
          </a:bodyPr>
          <a:lstStyle/>
          <a:p>
            <a:pPr algn="ctr"/>
            <a:r>
              <a:rPr lang="es-ES" sz="240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000080"/>
                    </a:gs>
                    <a:gs pos="100000">
                      <a:srgbClr val="FFFFFF"/>
                    </a:gs>
                  </a:gsLst>
                  <a:lin ang="13500000" scaled="1"/>
                </a:gra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video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5825" y="792163"/>
            <a:ext cx="10988675" cy="6191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447925" y="-431800"/>
            <a:ext cx="3600450" cy="18002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7551"/>
              </a:avLst>
            </a:prstTxWarp>
            <a:scene3d>
              <a:camera prst="legacyObliqueTopRight">
                <a:rot lat="20099999" lon="0" rev="0"/>
              </a:camera>
              <a:lightRig rig="legacyFlat3" dir="t"/>
            </a:scene3d>
            <a:sp3d extrusionH="430200" prstMaterial="legacyMatte">
              <a:extrusionClr>
                <a:srgbClr val="9999FF"/>
              </a:extrusionClr>
            </a:sp3d>
          </a:bodyPr>
          <a:lstStyle/>
          <a:p>
            <a:pPr algn="ctr"/>
            <a:r>
              <a:rPr lang="es-ES" sz="2400">
                <a:ln w="9360" cap="flat">
                  <a:miter lim="800000"/>
                  <a:headEnd/>
                  <a:tailEnd/>
                </a:ln>
                <a:solidFill>
                  <a:srgbClr val="9999FF"/>
                </a:solidFill>
                <a:effectLst>
                  <a:outerShdw dist="152735" dir="2700000" algn="ctr" rotWithShape="0">
                    <a:srgbClr val="808080"/>
                  </a:outerShdw>
                </a:effectLst>
                <a:latin typeface="Thorndale"/>
              </a:rPr>
              <a:t>END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-144463" y="2592388"/>
            <a:ext cx="3600451" cy="18002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528"/>
              </a:avLst>
            </a:prstTxWarp>
          </a:bodyPr>
          <a:lstStyle/>
          <a:p>
            <a:pPr algn="ctr"/>
            <a:r>
              <a:rPr lang="es-ES" sz="240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BY:</a:t>
            </a:r>
          </a:p>
          <a:p>
            <a:pPr algn="ctr"/>
            <a:r>
              <a:rPr lang="es-ES" sz="240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 BEÑAT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03238" y="4679950"/>
            <a:ext cx="3600450" cy="1800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8"/>
                <a:gd name="adj2" fmla="val -1606"/>
              </a:avLst>
            </a:prstTxWarp>
            <a:scene3d>
              <a:camera prst="legacyObliqueTopLeft">
                <a:rot lat="19499999" lon="21299999" rev="0"/>
              </a:camera>
              <a:lightRig rig="legacyFlat4" dir="b"/>
            </a:scene3d>
            <a:sp3d extrusionH="333000" prstMaterial="legacyMatte">
              <a:extrusionClr>
                <a:srgbClr val="000080"/>
              </a:extrusionClr>
            </a:sp3d>
          </a:bodyPr>
          <a:lstStyle/>
          <a:p>
            <a:pPr algn="ctr"/>
            <a:r>
              <a:rPr lang="es-ES" sz="2400" spc="-121">
                <a:ln w="9525" cap="flat">
                  <a:noFill/>
                  <a:round/>
                  <a:headEnd/>
                  <a:tailEnd/>
                </a:ln>
                <a:solidFill>
                  <a:srgbClr val="00FFFF"/>
                </a:solidFill>
                <a:latin typeface="Thorndale"/>
              </a:rPr>
              <a:t>ARTUR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5472113" y="1800225"/>
            <a:ext cx="3600450" cy="10080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528"/>
              </a:avLst>
            </a:prstTxWarp>
            <a:scene3d>
              <a:camera prst="legacyObliqueTopLeft">
                <a:rot lat="19799999" lon="21299999" rev="0"/>
              </a:camera>
              <a:lightRig rig="legacyFlat1" dir="t"/>
            </a:scene3d>
            <a:sp3d extrusionH="333000" prstMaterial="legacyMatte">
              <a:extrusionClr>
                <a:srgbClr val="2323DC"/>
              </a:extrusionClr>
            </a:sp3d>
          </a:bodyPr>
          <a:lstStyle/>
          <a:p>
            <a:pPr algn="ctr"/>
            <a:r>
              <a:rPr lang="es-ES" sz="2400" spc="-121">
                <a:ln w="9360" cap="flat">
                  <a:miter lim="800000"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horndale"/>
              </a:rPr>
              <a:t>MARTIN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5472113" y="3671888"/>
            <a:ext cx="3600450" cy="2016125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33600"/>
                <a:gd name="adj2" fmla="val 50000"/>
              </a:avLst>
            </a:prstTxWarp>
            <a:scene3d>
              <a:camera prst="legacyPerspectiveFront">
                <a:rot lat="1200000" lon="0" rev="0"/>
              </a:camera>
              <a:lightRig rig="legacyFlat3" dir="l"/>
            </a:scene3d>
            <a:sp3d extrusionH="333000" prstMaterial="legacyMatte">
              <a:extrusionClr>
                <a:srgbClr val="FF00FF"/>
              </a:extrusionClr>
            </a:sp3d>
          </a:bodyPr>
          <a:lstStyle/>
          <a:p>
            <a:pPr algn="ctr"/>
            <a:r>
              <a:rPr lang="es-ES" sz="2400" spc="-121">
                <a:ln w="9525" cap="flat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atin typeface="Thorndale"/>
              </a:rPr>
              <a:t>DANI 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 jungl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jungle</Template>
  <TotalTime>0</TotalTime>
  <Words>138</Words>
  <Application>Microsoft Office PowerPoint</Application>
  <PresentationFormat>Presentación en pantalla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The jungle</vt:lpstr>
      <vt:lpstr>Tema de Office</vt:lpstr>
      <vt:lpstr>Diapositiva 1</vt:lpstr>
      <vt:lpstr>Diapositiva 2</vt:lpstr>
      <vt:lpstr>TEMPERATURE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user</cp:lastModifiedBy>
  <cp:revision>2</cp:revision>
  <cp:lastPrinted>1601-01-01T00:00:00Z</cp:lastPrinted>
  <dcterms:created xsi:type="dcterms:W3CDTF">2018-01-24T15:35:33Z</dcterms:created>
  <dcterms:modified xsi:type="dcterms:W3CDTF">2018-01-28T20:02:56Z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Презентация на цял екран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